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58" r:id="rId4"/>
    <p:sldId id="259" r:id="rId5"/>
    <p:sldId id="261" r:id="rId6"/>
    <p:sldId id="263" r:id="rId7"/>
    <p:sldId id="275" r:id="rId8"/>
    <p:sldId id="264" r:id="rId9"/>
    <p:sldId id="265" r:id="rId10"/>
    <p:sldId id="266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 varScale="1">
        <p:scale>
          <a:sx n="74" d="100"/>
          <a:sy n="74" d="100"/>
        </p:scale>
        <p:origin x="4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33.png"/><Relationship Id="rId5" Type="http://schemas.openxmlformats.org/officeDocument/2006/relationships/image" Target="../media/image65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71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pj002321/ComputerGraphics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t55300354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"/>
            <a:ext cx="18288000" cy="10261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600" y="3558835"/>
            <a:ext cx="14679864" cy="378565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서버와 클라이언트간의 소통도 처음에는 쉽지않았지만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작은 단계부터 주고받다 보니 복잡한 정보도 주고 받을 때 어려움이 점차 없어졌습니다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위치 및 회전 동기화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동기화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컨텐츠 동기화를 하면서 플레이어끼리 서로 정보가 안 맞았던 부분이 너무나도 많았고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많은 시간을 붙잡아도 싱크가 맞지 않을 때는 문제가 서버코드인지 클라이언트 내부에서 발생한 오류인지 알기 쉽지않아서 서로 코드를 살펴보면서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부터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까지 문제가 될 만한 부분들을 많은 소통을 통해 해결했습니다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느낀 점은 서버에 문제가 생겨도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“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서버에 잘못이 있겠지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”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생각이 그치는 것이 아닌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서로의 의심되는 점은 없는지 머리를 맞대고 찾아보는 것이 문제를 해결해 나아가는데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가장 빠르다고 느꼈습니다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5810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40382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77728" y="1618339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6927" y="2258686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410200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bool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::string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while (fin &gt;&gt;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saved_name.compare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login_pack.name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true;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break;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fin.close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bool approval = true;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if (!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login_pack.name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플레이어가 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// id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SESSION_EMPTY)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(SESSION_RUNNING);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(login_pack.name);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break;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MAX_USER - 1 &amp;&amp;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SESSION_RUNNING)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approval = false;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// else end</a:t>
            </a:r>
            <a:endParaRPr lang="ko-KR" altLang="en-US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LS2C_GAMESTART_PACKET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LS2C_GAMESTART;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if (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approval &amp;&amp; 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if (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If (approval &amp;&amp;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break;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25103" y="2938413"/>
            <a:ext cx="4648200" cy="4927274"/>
            <a:chOff x="525620" y="3137583"/>
            <a:chExt cx="4648200" cy="4927274"/>
          </a:xfrm>
        </p:grpSpPr>
        <p:sp>
          <p:nvSpPr>
            <p:cNvPr id="7" name="TextBox 6"/>
            <p:cNvSpPr txBox="1"/>
            <p:nvPr/>
          </p:nvSpPr>
          <p:spPr>
            <a:xfrm>
              <a:off x="525620" y="3137583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C2LS_LOGIN_PACKET </a:t>
              </a:r>
              <a:r>
                <a:rPr lang="en-US" altLang="ko-KR" sz="1200" dirty="0" err="1"/>
                <a:t>login_pack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/>
                <a:t>   </a:t>
              </a:r>
              <a:r>
                <a:rPr lang="en-US" altLang="ko-KR" sz="1200" dirty="0" err="1"/>
                <a:t>retval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recv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client_sock</a:t>
              </a:r>
              <a:r>
                <a:rPr lang="en-US" altLang="ko-KR" sz="1200" dirty="0"/>
                <a:t>, (char*) &amp;</a:t>
              </a:r>
              <a:r>
                <a:rPr lang="en-US" altLang="ko-KR" sz="1200" dirty="0" err="1"/>
                <a:t>login_pack</a:t>
              </a:r>
              <a:r>
                <a:rPr lang="en-US" altLang="ko-KR" sz="1200" dirty="0"/>
                <a:t>,      </a:t>
              </a:r>
            </a:p>
            <a:p>
              <a:r>
                <a:rPr lang="en-US" altLang="ko-KR" sz="1200" dirty="0"/>
                <a:t>   </a:t>
              </a:r>
              <a:r>
                <a:rPr lang="en-US" altLang="ko-KR" sz="1200" dirty="0" err="1"/>
                <a:t>sizeof</a:t>
              </a:r>
              <a:r>
                <a:rPr lang="en-US" altLang="ko-KR" sz="1200" dirty="0"/>
                <a:t>(C2LS_LOGIN_PACKET), MSG_WAITALL);</a:t>
              </a:r>
            </a:p>
            <a:p>
              <a:r>
                <a:rPr lang="en-US" altLang="ko-KR" sz="1200" dirty="0"/>
                <a:t>   if (</a:t>
              </a:r>
              <a:r>
                <a:rPr lang="en-US" altLang="ko-KR" sz="1200" dirty="0" err="1"/>
                <a:t>retval</a:t>
              </a:r>
              <a:r>
                <a:rPr lang="en-US" altLang="ko-KR" sz="1200" dirty="0"/>
                <a:t> == SOCKET_ERROR) {</a:t>
              </a:r>
            </a:p>
            <a:p>
              <a:r>
                <a:rPr lang="en-US" altLang="ko-KR" sz="1200" dirty="0"/>
                <a:t>     </a:t>
              </a:r>
              <a:r>
                <a:rPr lang="en-US" altLang="ko-KR" sz="1200" dirty="0" err="1"/>
                <a:t>err_display</a:t>
              </a:r>
              <a:r>
                <a:rPr lang="en-US" altLang="ko-KR" sz="1200" dirty="0"/>
                <a:t>("</a:t>
              </a:r>
              <a:r>
                <a:rPr lang="en-US" altLang="ko-KR" sz="1200" dirty="0" err="1"/>
                <a:t>recv</a:t>
              </a:r>
              <a:r>
                <a:rPr lang="en-US" altLang="ko-KR" sz="1200" dirty="0"/>
                <a:t>()");</a:t>
              </a:r>
            </a:p>
            <a:p>
              <a:r>
                <a:rPr lang="en-US" altLang="ko-KR" sz="1200" dirty="0"/>
                <a:t>     break;</a:t>
              </a:r>
            </a:p>
            <a:p>
              <a:r>
                <a:rPr lang="en-US" altLang="ko-KR" sz="1200" dirty="0"/>
                <a:t>   }</a:t>
              </a:r>
            </a:p>
            <a:p>
              <a:endParaRPr lang="ko-KR" altLang="en-US" sz="1200" dirty="0"/>
            </a:p>
            <a:p>
              <a:r>
                <a:rPr lang="en-US" altLang="ko-KR" sz="1200" dirty="0"/>
                <a:t>   </a:t>
              </a:r>
              <a:r>
                <a:rPr lang="en-US" altLang="ko-KR" sz="1200" b="1" dirty="0" err="1"/>
                <a:t>std</a:t>
              </a:r>
              <a:r>
                <a:rPr lang="en-US" altLang="ko-KR" sz="1200" b="1" dirty="0"/>
                <a:t>::</a:t>
              </a:r>
              <a:r>
                <a:rPr lang="en-US" altLang="ko-KR" sz="1200" b="1" dirty="0" err="1"/>
                <a:t>ifstream</a:t>
              </a:r>
              <a:r>
                <a:rPr lang="en-US" altLang="ko-KR" sz="1200" b="1" dirty="0"/>
                <a:t> fin("userlist.txt");</a:t>
              </a:r>
            </a:p>
            <a:p>
              <a:r>
                <a:rPr lang="en-US" altLang="ko-KR" sz="1200" dirty="0"/>
                <a:t>   if (</a:t>
              </a:r>
              <a:r>
                <a:rPr lang="en-US" altLang="ko-KR" sz="1200" dirty="0" err="1"/>
                <a:t>fin.fail</a:t>
              </a:r>
              <a:r>
                <a:rPr lang="en-US" altLang="ko-KR" sz="1200" dirty="0"/>
                <a:t>()) {</a:t>
              </a:r>
            </a:p>
            <a:p>
              <a:r>
                <a:rPr lang="en-US" altLang="ko-KR" sz="1200" dirty="0"/>
                <a:t>    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cerr</a:t>
              </a:r>
              <a:r>
                <a:rPr lang="en-US" altLang="ko-KR" sz="1200" dirty="0"/>
                <a:t> &lt;&lt;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"userlist.txt </a:t>
              </a:r>
              <a:r>
                <a:rPr lang="ko-KR" altLang="en-US" sz="1200" dirty="0"/>
                <a:t>를 찾을 수 없습니다</a:t>
              </a:r>
              <a:r>
                <a:rPr lang="en-US" altLang="ko-KR" sz="1200" dirty="0"/>
                <a:t>."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&lt;&lt;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endl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/>
                <a:t>     exit(100);</a:t>
              </a:r>
            </a:p>
            <a:p>
              <a:r>
                <a:rPr lang="en-US" altLang="ko-KR" sz="1200" dirty="0"/>
                <a:t>   }</a:t>
              </a:r>
            </a:p>
            <a:p>
              <a:endParaRPr lang="ko-KR" altLang="en-US" sz="1200" dirty="0"/>
            </a:p>
            <a:p>
              <a:r>
                <a:rPr lang="en-US" altLang="ko-KR" sz="1200" dirty="0"/>
                <a:t>  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::string </a:t>
              </a:r>
              <a:r>
                <a:rPr lang="en-US" altLang="ko-KR" sz="1200" dirty="0" err="1"/>
                <a:t>recved_name</a:t>
              </a:r>
              <a:r>
                <a:rPr lang="en-US" altLang="ko-KR" sz="1200" dirty="0"/>
                <a:t> = login_pack.name;</a:t>
              </a:r>
            </a:p>
            <a:p>
              <a:r>
                <a:rPr lang="en-US" altLang="ko-KR" sz="1200" dirty="0"/>
                <a:t>   bool </a:t>
              </a:r>
              <a:r>
                <a:rPr lang="en-US" altLang="ko-KR" sz="1200" dirty="0" err="1"/>
                <a:t>name_already_used</a:t>
              </a:r>
              <a:r>
                <a:rPr lang="en-US" altLang="ko-KR" sz="1200" dirty="0"/>
                <a:t> = false;</a:t>
              </a:r>
            </a:p>
            <a:p>
              <a:r>
                <a:rPr lang="en-US" altLang="ko-KR" sz="1200" dirty="0"/>
                <a:t>   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MAX_USER;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 {</a:t>
              </a:r>
            </a:p>
            <a:p>
              <a:r>
                <a:rPr lang="en-US" altLang="ko-KR" sz="1200" dirty="0"/>
                <a:t>    if (clients[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].</a:t>
              </a:r>
              <a:r>
                <a:rPr lang="en-US" altLang="ko-KR" sz="1200" dirty="0" err="1"/>
                <a:t>getName</a:t>
              </a:r>
              <a:r>
                <a:rPr lang="en-US" altLang="ko-KR" sz="1200" dirty="0"/>
                <a:t>().compare(</a:t>
              </a:r>
              <a:r>
                <a:rPr lang="en-US" altLang="ko-KR" sz="1200" dirty="0" err="1"/>
                <a:t>recved_name</a:t>
              </a:r>
              <a:r>
                <a:rPr lang="en-US" altLang="ko-KR" sz="1200" dirty="0"/>
                <a:t>) == 0) {</a:t>
              </a:r>
            </a:p>
            <a:p>
              <a:r>
                <a:rPr lang="en-US" altLang="ko-KR" sz="1200" b="1" dirty="0"/>
                <a:t>       </a:t>
              </a:r>
              <a:r>
                <a:rPr lang="en-US" altLang="ko-KR" sz="1200" b="1" dirty="0" err="1"/>
                <a:t>name_already_used</a:t>
              </a:r>
              <a:r>
                <a:rPr lang="en-US" altLang="ko-KR" sz="1200" b="1" dirty="0"/>
                <a:t> = true;</a:t>
              </a:r>
            </a:p>
            <a:p>
              <a:r>
                <a:rPr lang="en-US" altLang="ko-KR" sz="1200" dirty="0"/>
                <a:t>       break;</a:t>
              </a:r>
            </a:p>
            <a:p>
              <a:r>
                <a:rPr lang="en-US" altLang="ko-KR" sz="1200" dirty="0"/>
                <a:t>        } // if end</a:t>
              </a:r>
            </a:p>
            <a:p>
              <a:r>
                <a:rPr lang="en-US" altLang="ko-KR" sz="1200" dirty="0"/>
                <a:t>    } // for end</a:t>
              </a:r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2" y="3170443"/>
              <a:ext cx="4371578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3" y="5740051"/>
              <a:ext cx="4371578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714"/>
            <a:ext cx="18333713" cy="10952967"/>
            <a:chOff x="-45714" y="26125"/>
            <a:chExt cx="18422857" cy="14244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5"/>
              <a:ext cx="18422857" cy="142443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6713" y="1936755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7200" y="14859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5" y="3306618"/>
            <a:ext cx="5638800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 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9443" y="3321390"/>
            <a:ext cx="4237159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BombNum;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5809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0117"/>
              </p:ext>
            </p:extLst>
          </p:nvPr>
        </p:nvGraphicFramePr>
        <p:xfrm>
          <a:off x="8368379" y="3445325"/>
          <a:ext cx="8745009" cy="4096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106667"/>
            <a:ext cx="18331428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35904"/>
              </p:ext>
            </p:extLst>
          </p:nvPr>
        </p:nvGraphicFramePr>
        <p:xfrm>
          <a:off x="968909" y="5886811"/>
          <a:ext cx="7240943" cy="3447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https://github.com/pj002321/ComputerGraphics.git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3319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84220"/>
              </p:ext>
            </p:extLst>
          </p:nvPr>
        </p:nvGraphicFramePr>
        <p:xfrm>
          <a:off x="9910301" y="6030109"/>
          <a:ext cx="7240943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10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3071" y="8552980"/>
            <a:ext cx="539972" cy="4591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8817403"/>
            <a:ext cx="539972" cy="4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7486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https://fan-galette-6f8.notion.site/00b8fe0b9ed941c0abae35f56260c656?v=79f6d95a7ecc4f6bbe5fa0cd1a588da7&amp;pvs=4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31569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341" y="4586414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941" y="3710583"/>
            <a:ext cx="1622519" cy="10546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000" y="2025279"/>
            <a:ext cx="10516476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    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름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허재성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E - Mail    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t55300354@gmail.com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지원 분야    클라이언트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개발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4763" y="5017610"/>
            <a:ext cx="12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4632" y="4985104"/>
            <a:ext cx="1384955" cy="1938992"/>
            <a:chOff x="7835245" y="7548594"/>
            <a:chExt cx="1384955" cy="1938992"/>
          </a:xfrm>
        </p:grpSpPr>
        <p:sp>
          <p:nvSpPr>
            <p:cNvPr id="22" name="TextBox 21"/>
            <p:cNvSpPr txBox="1"/>
            <p:nvPr/>
          </p:nvSpPr>
          <p:spPr>
            <a:xfrm>
              <a:off x="7835246" y="7548594"/>
              <a:ext cx="1137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+mj-lt"/>
                  <a:ea typeface="HY중고딕" panose="02030600000101010101" pitchFamily="18" charset="-127"/>
                </a:rPr>
                <a:t>언어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35245" y="7917926"/>
              <a:ext cx="13849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C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C++11</a:t>
              </a:r>
            </a:p>
            <a:p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-   C#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Python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902509" y="5017610"/>
            <a:ext cx="1895584" cy="1950659"/>
            <a:chOff x="3450286" y="5672072"/>
            <a:chExt cx="1895584" cy="1950659"/>
          </a:xfrm>
        </p:grpSpPr>
        <p:sp>
          <p:nvSpPr>
            <p:cNvPr id="23" name="TextBox 22"/>
            <p:cNvSpPr txBox="1"/>
            <p:nvPr/>
          </p:nvSpPr>
          <p:spPr>
            <a:xfrm>
              <a:off x="3463349" y="5672072"/>
              <a:ext cx="1566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j-lt"/>
                  <a:ea typeface="HY중고딕" panose="02030600000101010101" pitchFamily="18" charset="-127"/>
                </a:rPr>
                <a:t>개발 도구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50286" y="6053071"/>
              <a:ext cx="18955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DirectX 12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Unity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Unreal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OpenGL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55243" y="5386942"/>
            <a:ext cx="156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sz="2000" dirty="0">
              <a:latin typeface="+mj-lt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92021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098" y="1485900"/>
            <a:ext cx="17517260" cy="8203523"/>
            <a:chOff x="655668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68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2" y="5670292"/>
            <a:ext cx="1925571" cy="829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5673210"/>
            <a:ext cx="1768143" cy="82919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697299" y="7975817"/>
            <a:ext cx="4123101" cy="901483"/>
            <a:chOff x="3042644" y="6739045"/>
            <a:chExt cx="11549527" cy="2465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390815" y="6739045"/>
                <a:ext cx="2966100" cy="863228"/>
                <a:chOff x="7390815" y="6739045"/>
                <a:chExt cx="2966100" cy="86322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6739045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3319" y="6787897"/>
                <a:ext cx="3661878" cy="8509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042644" y="8341321"/>
                <a:ext cx="2966100" cy="863228"/>
                <a:chOff x="3042644" y="8341321"/>
                <a:chExt cx="2966100" cy="86322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42644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86814" y="8399700"/>
                <a:ext cx="3066688" cy="8985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90815" y="8341321"/>
                <a:ext cx="2966100" cy="863228"/>
                <a:chOff x="7390815" y="8341321"/>
                <a:chExt cx="2966100" cy="86322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7366" y="8390176"/>
                <a:ext cx="2922888" cy="850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626071" y="8341321"/>
                <a:ext cx="2966100" cy="863228"/>
                <a:chOff x="11626071" y="8341321"/>
                <a:chExt cx="2966100" cy="86322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26071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7848" y="8399700"/>
                <a:ext cx="2975802" cy="8985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94514" y="7918225"/>
              <a:ext cx="4410531" cy="107143"/>
              <a:chOff x="4494514" y="7918225"/>
              <a:chExt cx="4410531" cy="10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200000">
                <a:off x="4494514" y="7918225"/>
                <a:ext cx="4410531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504341" y="7918225"/>
              <a:ext cx="739048" cy="107143"/>
              <a:chOff x="8504341" y="7918225"/>
              <a:chExt cx="739048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504341" y="7918225"/>
                <a:ext cx="739048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410486" y="8719363"/>
              <a:ext cx="1215585" cy="107143"/>
              <a:chOff x="10410486" y="8719363"/>
              <a:chExt cx="1215585" cy="1071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10486" y="8719363"/>
                <a:ext cx="1215585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042922" y="6903423"/>
                <a:ext cx="1836473" cy="534471"/>
                <a:chOff x="11042922" y="6903423"/>
                <a:chExt cx="1836473" cy="53447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42922" y="6903423"/>
                  <a:ext cx="1836473" cy="53447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8850" y="6930871"/>
                <a:ext cx="2144849" cy="52709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56915" y="7117088"/>
              <a:ext cx="686007" cy="107143"/>
              <a:chOff x="10356915" y="7117088"/>
              <a:chExt cx="686007" cy="1071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0356915" y="7117088"/>
                <a:ext cx="686007" cy="107143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1167107" y="6432731"/>
            <a:ext cx="3655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루트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시그니처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정보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쉐이더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조명 등 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렌더링 되는 객체들을 관리한다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구성은 오프닝 장면과 인 게임 장면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가지로 구성된다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각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마다 해당되는 객체들의 상호작용과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Animate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수행하게 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19269" y="7143636"/>
            <a:ext cx="1193563" cy="1076149"/>
            <a:chOff x="4815181" y="2733399"/>
            <a:chExt cx="1376213" cy="1200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5181" y="2733399"/>
              <a:ext cx="1357335" cy="395027"/>
              <a:chOff x="3612886" y="4279629"/>
              <a:chExt cx="2966100" cy="86322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12886" y="4279629"/>
                <a:ext cx="2966100" cy="863228"/>
                <a:chOff x="3612886" y="4279629"/>
                <a:chExt cx="2966100" cy="86322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12886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66577" y="4318954"/>
                <a:ext cx="2798544" cy="9176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5181" y="3533127"/>
              <a:ext cx="1376213" cy="400522"/>
              <a:chOff x="11260173" y="4279629"/>
              <a:chExt cx="2966100" cy="86322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60173" y="4279629"/>
                <a:ext cx="2966100" cy="863228"/>
                <a:chOff x="11260173" y="4279629"/>
                <a:chExt cx="2966100" cy="86322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60173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9849" y="4323396"/>
                <a:ext cx="2933839" cy="917600"/>
              </a:xfrm>
              <a:prstGeom prst="rect">
                <a:avLst/>
              </a:prstGeom>
            </p:spPr>
          </p:pic>
        </p:grpSp>
        <p:cxnSp>
          <p:nvCxnSpPr>
            <p:cNvPr id="5" name="직선 화살표 연결선 4"/>
            <p:cNvCxnSpPr/>
            <p:nvPr/>
          </p:nvCxnSpPr>
          <p:spPr>
            <a:xfrm>
              <a:off x="5493847" y="3178445"/>
              <a:ext cx="1" cy="31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6489188" y="6342728"/>
            <a:ext cx="4236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객체들을 이루는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다루고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노말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색상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등의 정보 포함여부를 고려하여 작성된다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Bin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파일을 불러오며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읽고 쓰는 과정을 거친다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60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8457" y="5660510"/>
            <a:ext cx="2034143" cy="82919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278391" y="6223633"/>
            <a:ext cx="57721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정보를 바탕으로 렌더링 할 객체의 상태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속성 등을 다룬다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사용할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dds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파일을 읽어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리소스를 생성하여 루트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시그니처에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바인딩하고 재질 정보를 상수 버퍼에 저장한다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사용하는 객체일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가지고 있는 컨트롤러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트랙을 정의해준다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440672" y="8033033"/>
            <a:ext cx="12192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Object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266819" y="8351395"/>
            <a:ext cx="1543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Animation   </a:t>
            </a:r>
          </a:p>
          <a:p>
            <a:pPr algn="ctr"/>
            <a:r>
              <a:rPr lang="en-US" altLang="ko-KR" sz="1200" dirty="0"/>
              <a:t>Material   </a:t>
            </a:r>
          </a:p>
          <a:p>
            <a:pPr algn="ctr"/>
            <a:r>
              <a:rPr lang="en-US" altLang="ko-KR" sz="1200" dirty="0"/>
              <a:t>Texture</a:t>
            </a:r>
          </a:p>
        </p:txBody>
      </p:sp>
      <p:pic>
        <p:nvPicPr>
          <p:cNvPr id="88" name="Object 1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41440" y="2093654"/>
            <a:ext cx="2366190" cy="829190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9880" y="2082081"/>
            <a:ext cx="4041591" cy="82919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38130" y="2810050"/>
            <a:ext cx="615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디바이스를 생성하고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메모리 할당과 초기화 과정을 거쳐 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빌드 될 객체들을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로드한다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생성되고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사용하는 리소스들을 생성한다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시간에 따른 충돌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상태변화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등을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함수로 묶어서 동작이 수행됨으로써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변화되는 부분들을 매 프레임 마다 화면에 렌더링한다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71032" y="2779371"/>
            <a:ext cx="66737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장치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명령 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명령 리스트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스왑체인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등 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기본자원들을 생성하고 게임 세상에 필요한 객체들을 빌드한다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키보드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마우스 입력 처리를 담당하고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게임시간에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대한 프레임을 관리한다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88968" y="2665912"/>
            <a:ext cx="6267613" cy="232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871032" y="2652437"/>
            <a:ext cx="6830074" cy="233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167108" y="6273894"/>
            <a:ext cx="4915550" cy="2815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415900" y="6261193"/>
            <a:ext cx="4689860" cy="282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261521" y="6249204"/>
            <a:ext cx="5834763" cy="284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  <p:sp>
        <p:nvSpPr>
          <p:cNvPr id="67" name="슬라이드 번호 개체 틀 4"/>
          <p:cNvSpPr txBox="1">
            <a:spLocks/>
          </p:cNvSpPr>
          <p:nvPr/>
        </p:nvSpPr>
        <p:spPr>
          <a:xfrm>
            <a:off x="16132236" y="99987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772352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764521" cy="44012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float4 Lighting(float3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bool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[MAX_LIGHTS])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float3(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gvCameraPosition.x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gvCameraPosition.z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-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[unroll]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 (int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++)   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m_bEnable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  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1.0f;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#ifdef _WITH_PCF_FILTERING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Compute3x3ShadowFactor(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#else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].w).r;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endif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DIRECTIONAL_LIGHT)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DirectionalLight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(I,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POINT_LIGHT)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PointLight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SPOT_LIGHT)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SpotLight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    } // if end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}  // for end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gcGlobalAmbientLight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cColor.a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gMaterial.m_cDiffuse.a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return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6239" y="261883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33" y="7536629"/>
            <a:ext cx="776666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Directional Light, Point Light, </a:t>
            </a:r>
            <a:r>
              <a:rPr lang="en-US" altLang="ko-KR" sz="1600" dirty="0" err="1"/>
              <a:t>SpotLight</a:t>
            </a:r>
            <a:r>
              <a:rPr lang="en-US" altLang="ko-KR" sz="1600" dirty="0"/>
              <a:t> 3</a:t>
            </a:r>
            <a:r>
              <a:rPr lang="ko-KR" altLang="en-US" sz="1600" dirty="0"/>
              <a:t>가지 조명</a:t>
            </a:r>
            <a:r>
              <a:rPr lang="en-US" altLang="ko-KR" sz="1600" dirty="0"/>
              <a:t>, </a:t>
            </a:r>
            <a:r>
              <a:rPr lang="ko-KR" altLang="en-US" sz="1600" dirty="0"/>
              <a:t>그림자</a:t>
            </a:r>
            <a:r>
              <a:rPr lang="en-US" altLang="ko-KR" sz="1600" dirty="0"/>
              <a:t>, </a:t>
            </a:r>
            <a:r>
              <a:rPr lang="ko-KR" altLang="en-US" sz="1600" dirty="0"/>
              <a:t>재질을 고려하여 </a:t>
            </a:r>
            <a:r>
              <a:rPr lang="en-US" altLang="ko-KR" sz="1600" dirty="0"/>
              <a:t>3D </a:t>
            </a:r>
            <a:r>
              <a:rPr lang="ko-KR" altLang="en-US" sz="1600" dirty="0"/>
              <a:t>공간상 지점에 대한 조명을 계산하는 </a:t>
            </a:r>
            <a:r>
              <a:rPr lang="en-US" altLang="ko-KR" sz="1600" dirty="0"/>
              <a:t>HLSL</a:t>
            </a:r>
            <a:r>
              <a:rPr lang="ko-KR" altLang="en-US" sz="1600" dirty="0"/>
              <a:t> 코드입니다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조명의 종류에 따라 루프를 돌며</a:t>
            </a:r>
            <a:r>
              <a:rPr lang="en-US" altLang="ko-KR" sz="1600" dirty="0"/>
              <a:t>, </a:t>
            </a:r>
            <a:r>
              <a:rPr lang="ko-KR" altLang="en-US" sz="1600" dirty="0"/>
              <a:t>그림자가 </a:t>
            </a:r>
            <a:r>
              <a:rPr lang="ko-KR" altLang="en-US" sz="1600" dirty="0" err="1"/>
              <a:t>렌더링되는</a:t>
            </a:r>
            <a:r>
              <a:rPr lang="ko-KR" altLang="en-US" sz="1600" dirty="0"/>
              <a:t> 지점을 </a:t>
            </a:r>
            <a:r>
              <a:rPr lang="ko-KR" altLang="en-US" sz="1600" dirty="0" err="1"/>
              <a:t>샘플링한</a:t>
            </a:r>
            <a:r>
              <a:rPr lang="ko-KR" altLang="en-US" sz="1600" dirty="0"/>
              <a:t> 값을  </a:t>
            </a:r>
            <a:r>
              <a:rPr lang="en-US" altLang="ko-KR" sz="1600" dirty="0" err="1"/>
              <a:t>fShadowFactor</a:t>
            </a:r>
            <a:r>
              <a:rPr lang="en-US" altLang="ko-KR" sz="1600" dirty="0"/>
              <a:t> </a:t>
            </a:r>
            <a:r>
              <a:rPr lang="ko-KR" altLang="en-US" sz="1600" dirty="0"/>
              <a:t>에 넣어 해당 조명 함수에 반영해줍니다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다음으로 재질의 정보를 반영하여 최종 색상을 출력하도록 합니다</a:t>
            </a:r>
            <a:r>
              <a:rPr lang="en-US" altLang="ko-KR" sz="1600" dirty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07301" y="2980597"/>
            <a:ext cx="7974915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Texture2D&lt;float&gt;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[MAX_DEPTH_TEXTURES] : register(t18);</a:t>
            </a:r>
          </a:p>
          <a:p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SamplerComparisonState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register(s2);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 Compute3x3ShadowFactor(float2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0.0f),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0.0f),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-DELTA_Y),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+DELTA_Y),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- DELTA_Y),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+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-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+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/ 9.0f);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07300" y="6973872"/>
            <a:ext cx="79749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PCF(Percentage closer Filtering) </a:t>
            </a:r>
            <a:r>
              <a:rPr lang="ko-KR" altLang="en-US" sz="1600" dirty="0"/>
              <a:t>기법에</a:t>
            </a:r>
            <a:r>
              <a:rPr lang="en-US" altLang="ko-KR" sz="1600" dirty="0"/>
              <a:t> </a:t>
            </a:r>
            <a:r>
              <a:rPr lang="ko-KR" altLang="en-US" sz="1600" dirty="0"/>
              <a:t>대한 </a:t>
            </a:r>
            <a:r>
              <a:rPr lang="en-US" altLang="ko-KR" sz="1600" dirty="0"/>
              <a:t>HLSL </a:t>
            </a:r>
            <a:r>
              <a:rPr lang="ko-KR" altLang="en-US" sz="1600" dirty="0"/>
              <a:t>코드 내용입니다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어떤 </a:t>
            </a:r>
            <a:r>
              <a:rPr lang="en-US" altLang="ko-KR" sz="1600" dirty="0"/>
              <a:t>UV </a:t>
            </a:r>
            <a:r>
              <a:rPr lang="ko-KR" altLang="en-US" sz="1600" dirty="0"/>
              <a:t>지점에 대해</a:t>
            </a:r>
            <a:r>
              <a:rPr lang="en-US" altLang="ko-KR" sz="1600" dirty="0"/>
              <a:t> DELTA_X, DELTA_Y</a:t>
            </a:r>
            <a:r>
              <a:rPr lang="ko-KR" altLang="en-US" sz="1600" dirty="0"/>
              <a:t>를 이용하여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여러 샘플을 채취하고 결과를 </a:t>
            </a:r>
            <a:r>
              <a:rPr lang="ko-KR" altLang="en-US" sz="1600" dirty="0" err="1"/>
              <a:t>평균화하여</a:t>
            </a:r>
            <a:r>
              <a:rPr lang="ko-KR" altLang="en-US" sz="1600" dirty="0"/>
              <a:t> 해당 </a:t>
            </a:r>
            <a:r>
              <a:rPr lang="ko-KR" altLang="en-US" sz="1600" dirty="0" err="1"/>
              <a:t>텍셀의</a:t>
            </a:r>
            <a:r>
              <a:rPr lang="ko-KR" altLang="en-US" sz="1600" dirty="0"/>
              <a:t> 그림자를 결정함으로써 가장자리를 부드럽게 만들어 줍니다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790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3595" y="3086100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VS_TEXTURED_OUTPUT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VSSpriteAnimation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(VS_TEXTURED_INPUT input)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VS_TEXTURED_OUTPUT output;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gmtxWorld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(float3(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(float3x3)(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gspriteMaterial.gmtxTexture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return(output);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001" y="3086100"/>
            <a:ext cx="7598199" cy="445506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PS_DEPTH_OUTPUT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PSDepthWriteShader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(VS_LIGHTING_OUTPUT input)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PS_DEPTH_OUTPUT output;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output.fzPosition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input.position.z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output.fDepth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input.position.z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return(output);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PSShadowMapShadow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(VS_SHADOW_MAP_OUTPUT input) : SV_TARGET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MATERIAL_ALBEDO_MAP)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gtxtAlbedoTexture.Sample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gssWrap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else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gMaterial.m_cDiffuse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MATERIAL_NORMAL_MAP)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gtxtNormalTexture.Sample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gssWrap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MATERIAL_NORMAL_MAP) 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float3x3 TBN = float3x3(normalize(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float3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cNormalColor.rgb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* 2.0f - 1.0f);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TBN));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 if end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Illumination = Lighting(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true,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 (lerp(Illumination,cColor,0.5));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2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996" y="270560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01014" y="2716768"/>
            <a:ext cx="4091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PixelShader</a:t>
            </a:r>
            <a:r>
              <a:rPr lang="en-US" altLang="ko-KR" dirty="0"/>
              <a:t>) </a:t>
            </a:r>
            <a:r>
              <a:rPr lang="en-US" altLang="ko-KR" dirty="0" err="1"/>
              <a:t>ShadowMap</a:t>
            </a:r>
            <a:r>
              <a:rPr lang="en-US" altLang="ko-KR" dirty="0"/>
              <a:t> 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53077" y="6506176"/>
            <a:ext cx="7321014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VS_SKYBOX_CUBEMAP_OUTPUT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VSSkyBox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(VS_SKYBOX_CUBEMAP_INPUT input)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VS_SKYBOX_CUBEMAP_OUTPUT output;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return(output);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float4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PSSkyBox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(VS_SKYBOX_CUBEMAP_OUTPUT input) : SV_TARGET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float4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gtxtSkyCubeTexture.Sample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gssClamp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return(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7996" y="613684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73595" y="5546118"/>
            <a:ext cx="70190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정점을 </a:t>
            </a:r>
            <a:r>
              <a:rPr lang="en-US" altLang="ko-KR" sz="1200" dirty="0"/>
              <a:t>3</a:t>
            </a:r>
            <a:r>
              <a:rPr lang="ko-KR" altLang="en-US" sz="1200" dirty="0"/>
              <a:t>가지 행렬변환하고</a:t>
            </a:r>
            <a:r>
              <a:rPr lang="en-US" altLang="ko-KR" sz="1200" dirty="0"/>
              <a:t>, </a:t>
            </a:r>
            <a:r>
              <a:rPr lang="ko-KR" altLang="en-US" sz="1200" dirty="0"/>
              <a:t>정점의  </a:t>
            </a:r>
            <a:r>
              <a:rPr lang="en-US" altLang="ko-KR" sz="1200" dirty="0" err="1"/>
              <a:t>uv</a:t>
            </a:r>
            <a:r>
              <a:rPr lang="ko-KR" altLang="en-US" sz="1200" dirty="0"/>
              <a:t>를 변환하여 반환합니다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 err="1"/>
              <a:t>텍스쳐</a:t>
            </a:r>
            <a:r>
              <a:rPr lang="ko-KR" altLang="en-US" sz="1200" dirty="0"/>
              <a:t> 행렬 </a:t>
            </a:r>
            <a:r>
              <a:rPr lang="en-US" altLang="ko-KR" sz="1200" dirty="0"/>
              <a:t>3x3 </a:t>
            </a:r>
            <a:r>
              <a:rPr lang="ko-KR" altLang="en-US" sz="1200" dirty="0"/>
              <a:t>값을 시간에 따라 일정한 크기만큼 </a:t>
            </a:r>
            <a:r>
              <a:rPr lang="ko-KR" altLang="en-US" sz="1200" dirty="0" err="1"/>
              <a:t>다음위치를</a:t>
            </a:r>
            <a:r>
              <a:rPr lang="ko-KR" altLang="en-US" sz="1200" dirty="0"/>
              <a:t> 렌더링하며 애니메이션을 진행합니다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773595" y="4288768"/>
            <a:ext cx="7010399" cy="120032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Texture::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AnimateRowColumn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fTime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 = Matrix4x4::Identity();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m_xmf4x4Texture._11 = 1.0f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m_xmf4x4Texture._22 = 1.0f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m_xmf4x4Texture._31 =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 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m_xmf4x4Texture._32 =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fTime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0.0f) {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if (++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++;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}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if 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14311" y="7606888"/>
            <a:ext cx="760688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그림자 </a:t>
            </a:r>
            <a:r>
              <a:rPr lang="ko-KR" altLang="en-US" sz="1100" dirty="0" err="1"/>
              <a:t>맵에</a:t>
            </a:r>
            <a:r>
              <a:rPr lang="ko-KR" altLang="en-US" sz="1100" dirty="0"/>
              <a:t> 대한 </a:t>
            </a:r>
            <a:r>
              <a:rPr lang="en-US" altLang="ko-KR" sz="1100" dirty="0"/>
              <a:t>HLSL </a:t>
            </a:r>
            <a:r>
              <a:rPr lang="ko-KR" altLang="en-US" sz="1100" dirty="0"/>
              <a:t>코드입니다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Albedo </a:t>
            </a:r>
            <a:r>
              <a:rPr lang="ko-KR" altLang="en-US" sz="1100" dirty="0"/>
              <a:t>와 </a:t>
            </a:r>
            <a:r>
              <a:rPr lang="en-US" altLang="ko-KR" sz="1100" dirty="0"/>
              <a:t>Normal Map</a:t>
            </a:r>
            <a:r>
              <a:rPr lang="ko-KR" altLang="en-US" sz="1100" dirty="0"/>
              <a:t>을 합치게 되면</a:t>
            </a:r>
            <a:r>
              <a:rPr lang="en-US" altLang="ko-KR" sz="1100" dirty="0"/>
              <a:t>, </a:t>
            </a:r>
            <a:r>
              <a:rPr lang="ko-KR" altLang="en-US" sz="1100" dirty="0"/>
              <a:t>색상의 밝기가 구분되기에 입체적인 느낌을 표현하게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해당 객체의 재질의 </a:t>
            </a:r>
            <a:r>
              <a:rPr lang="en-US" altLang="ko-KR" sz="1100" dirty="0"/>
              <a:t>Normal </a:t>
            </a:r>
            <a:r>
              <a:rPr lang="ko-KR" altLang="en-US" sz="1100" dirty="0"/>
              <a:t>값을 </a:t>
            </a:r>
            <a:r>
              <a:rPr lang="en-US" altLang="ko-KR" sz="1100" dirty="0"/>
              <a:t>TBN </a:t>
            </a:r>
            <a:r>
              <a:rPr lang="ko-KR" altLang="en-US" sz="1100" dirty="0"/>
              <a:t>연산하여 </a:t>
            </a:r>
            <a:r>
              <a:rPr lang="en-US" altLang="ko-KR" sz="1100" dirty="0"/>
              <a:t>Lighting </a:t>
            </a:r>
            <a:r>
              <a:rPr lang="ko-KR" altLang="en-US" sz="1100" dirty="0"/>
              <a:t>함수의 </a:t>
            </a:r>
            <a:r>
              <a:rPr lang="en-US" altLang="ko-KR" sz="1100" dirty="0"/>
              <a:t>Normal </a:t>
            </a:r>
            <a:r>
              <a:rPr lang="ko-KR" altLang="en-US" sz="1100" dirty="0"/>
              <a:t>인자에 적용합니다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최종 색상은 </a:t>
            </a:r>
            <a:r>
              <a:rPr lang="en-US" altLang="ko-KR" sz="1100" dirty="0"/>
              <a:t>Albedo </a:t>
            </a:r>
            <a:r>
              <a:rPr lang="ko-KR" altLang="en-US" sz="1100" dirty="0"/>
              <a:t>정보를 가진 색상과 조명의 값을 보간 하여 최종 색상을 반환합니다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2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331428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64827" y="3903760"/>
            <a:ext cx="8610600" cy="36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  if(</a:t>
            </a:r>
            <a:r>
              <a:rPr lang="en-US" altLang="ko-KR" sz="1200" dirty="0" err="1"/>
              <a:t>m_nMaterials</a:t>
            </a:r>
            <a:r>
              <a:rPr lang="en-US" altLang="ko-KR" sz="1200" dirty="0"/>
              <a:t>&gt;0) { </a:t>
            </a:r>
          </a:p>
          <a:p>
            <a:r>
              <a:rPr lang="en-US" altLang="ko-KR" sz="1200" dirty="0"/>
              <a:t>           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     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       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-&gt;Render(pd3dCommandList, pCamera,0,false);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-&gt;</a:t>
            </a:r>
            <a:r>
              <a:rPr lang="en-US" altLang="ko-KR" sz="1200" b="1" dirty="0" err="1">
                <a:solidFill>
                  <a:schemeClr val="accent1"/>
                </a:solidFill>
              </a:rPr>
              <a:t>SetPipelineState</a:t>
            </a:r>
            <a:r>
              <a:rPr lang="en-US" altLang="ko-KR" sz="1200" b="1" dirty="0">
                <a:solidFill>
                  <a:schemeClr val="accent1"/>
                </a:solidFill>
              </a:rPr>
              <a:t>(pd3dCommandList,0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  …</a:t>
            </a:r>
          </a:p>
          <a:p>
            <a:r>
              <a:rPr lang="en-US" altLang="ko-KR" sz="1200" dirty="0"/>
              <a:t>	 }</a:t>
            </a:r>
          </a:p>
          <a:p>
            <a:r>
              <a:rPr lang="en-US" altLang="ko-KR" sz="1200" dirty="0"/>
              <a:t>	…</a:t>
            </a:r>
          </a:p>
          <a:p>
            <a:r>
              <a:rPr lang="en-US" altLang="ko-KR" sz="1200" dirty="0"/>
              <a:t>                         }</a:t>
            </a:r>
          </a:p>
          <a:p>
            <a:r>
              <a:rPr lang="en-US" altLang="ko-KR" sz="1200" dirty="0"/>
              <a:t>                       …</a:t>
            </a:r>
          </a:p>
          <a:p>
            <a:r>
              <a:rPr lang="en-US" altLang="ko-KR" sz="1200" dirty="0"/>
              <a:t>                      }</a:t>
            </a:r>
          </a:p>
          <a:p>
            <a:r>
              <a:rPr lang="en-US" altLang="ko-KR" sz="1200" dirty="0"/>
              <a:t>                   …</a:t>
            </a:r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092644" y="6440971"/>
            <a:ext cx="1975824" cy="11487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257096" y="5981700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24056" y="3880903"/>
            <a:ext cx="6156450" cy="313932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1" y="2291937"/>
            <a:ext cx="85698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ShaderMgr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(ID3D12GraphicsCommandList* pd3dCommandList,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if(m_pp3dPipelineStates) pd3dCommandList-&gt;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(m_pp3dPipelineStates[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5281" y="1014474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9758" y="2460877"/>
            <a:ext cx="9367642" cy="5955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</a:t>
            </a:r>
            <a:r>
              <a:rPr lang="en-US" altLang="ko-KR" sz="11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VSShadowMap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(VS_LIGHTING_INPUT input)</a:t>
            </a: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output = (VS_SHADOW_MAP_OUTPUT)0;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float4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if (!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 } // if end</a:t>
            </a:r>
          </a:p>
          <a:p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if (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float4x4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(float4x4)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MAX_VERTEX_INFLUENCES;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input.weights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*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gpmtxBoneOffsets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]],	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gpmtxBoneTransforms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]]); }  //for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 } // if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if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].f4Position.w != 0.0f)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mtxToTexture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}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return(output);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97123" y="7859875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114885" y="5057937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139630" y="339090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flipV="1">
            <a:off x="6894663" y="5064762"/>
            <a:ext cx="2712782" cy="2303899"/>
          </a:xfrm>
          <a:prstGeom prst="curvedConnector3">
            <a:avLst>
              <a:gd name="adj1" fmla="val 99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6017711" y="4270141"/>
            <a:ext cx="4468973" cy="2710495"/>
          </a:xfrm>
          <a:prstGeom prst="curvedConnector3">
            <a:avLst>
              <a:gd name="adj1" fmla="val 70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77154" y="2994834"/>
            <a:ext cx="6156450" cy="40934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3440</Words>
  <Application>Microsoft Office PowerPoint</Application>
  <PresentationFormat>사용자 지정</PresentationFormat>
  <Paragraphs>575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87</cp:revision>
  <dcterms:created xsi:type="dcterms:W3CDTF">2023-08-27T19:13:24Z</dcterms:created>
  <dcterms:modified xsi:type="dcterms:W3CDTF">2023-10-12T03:29:27Z</dcterms:modified>
</cp:coreProperties>
</file>